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pen Sans"/>
      <p:regular r:id="rId17"/>
    </p:embeddedFont>
    <p:embeddedFont>
      <p:font typeface="Open Sans"/>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8648"/>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1B1B27"/>
                </a:solidFill>
                <a:latin typeface="Open Sans Bold" pitchFamily="34" charset="0"/>
                <a:ea typeface="Open Sans Bold" pitchFamily="34" charset="-122"/>
                <a:cs typeface="Open Sans Bold" pitchFamily="34" charset="-120"/>
              </a:rPr>
              <a:t>AI as Your Strategic Co-Pilot: Advanced Market Analysis and Planning</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Empowering senior managers and strategic planners with intelligent AI capabilities.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4718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Open Sans Bold" pitchFamily="34" charset="0"/>
                <a:ea typeface="Open Sans Bold" pitchFamily="34" charset="-122"/>
                <a:cs typeface="Open Sans Bold" pitchFamily="34" charset="-120"/>
              </a:rPr>
              <a:t>NEXT STEPS</a:t>
            </a:r>
            <a:endParaRPr lang="en-US" sz="2200" dirty="0"/>
          </a:p>
        </p:txBody>
      </p:sp>
      <p:sp>
        <p:nvSpPr>
          <p:cNvPr id="4" name="Text 1"/>
          <p:cNvSpPr/>
          <p:nvPr/>
        </p:nvSpPr>
        <p:spPr>
          <a:xfrm>
            <a:off x="793790" y="182832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B1B27"/>
                </a:solidFill>
                <a:latin typeface="Open Sans Bold" pitchFamily="34" charset="0"/>
                <a:ea typeface="Open Sans Bold" pitchFamily="34" charset="-122"/>
                <a:cs typeface="Open Sans Bold" pitchFamily="34" charset="-120"/>
              </a:rPr>
              <a:t>Integrate AI into Your Strategic Workflow</a:t>
            </a:r>
            <a:endParaRPr lang="en-US" sz="4450" dirty="0"/>
          </a:p>
        </p:txBody>
      </p:sp>
      <p:sp>
        <p:nvSpPr>
          <p:cNvPr id="5" name="Text 2"/>
          <p:cNvSpPr/>
          <p:nvPr/>
        </p:nvSpPr>
        <p:spPr>
          <a:xfrm>
            <a:off x="793790" y="3586043"/>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Ready to transform your market analysis and planning? Here’s how to begin your journey with AI as your strategic co-pilot.</a:t>
            </a:r>
            <a:endParaRPr lang="en-US" sz="1750" dirty="0"/>
          </a:p>
        </p:txBody>
      </p:sp>
      <p:sp>
        <p:nvSpPr>
          <p:cNvPr id="6" name="Text 3"/>
          <p:cNvSpPr/>
          <p:nvPr/>
        </p:nvSpPr>
        <p:spPr>
          <a:xfrm>
            <a:off x="793790" y="456699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Open Sans" pitchFamily="34" charset="0"/>
                <a:ea typeface="Open Sans" pitchFamily="34" charset="-122"/>
                <a:cs typeface="Open Sans" pitchFamily="34" charset="-120"/>
              </a:rPr>
              <a:t>Pilot Program:</a:t>
            </a:r>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 Identify a key project for AI-assisted analysis.</a:t>
            </a:r>
            <a:endParaRPr lang="en-US" sz="1750" dirty="0"/>
          </a:p>
        </p:txBody>
      </p:sp>
      <p:sp>
        <p:nvSpPr>
          <p:cNvPr id="7" name="Text 4"/>
          <p:cNvSpPr/>
          <p:nvPr/>
        </p:nvSpPr>
        <p:spPr>
          <a:xfrm>
            <a:off x="793790" y="500919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Open Sans" pitchFamily="34" charset="0"/>
                <a:ea typeface="Open Sans" pitchFamily="34" charset="-122"/>
                <a:cs typeface="Open Sans" pitchFamily="34" charset="-120"/>
              </a:rPr>
              <a:t>Team Training:</a:t>
            </a:r>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 Equip your planners with prompt engineering skills.</a:t>
            </a:r>
            <a:endParaRPr lang="en-US" sz="1750" dirty="0"/>
          </a:p>
        </p:txBody>
      </p:sp>
      <p:sp>
        <p:nvSpPr>
          <p:cNvPr id="8" name="Text 5"/>
          <p:cNvSpPr/>
          <p:nvPr/>
        </p:nvSpPr>
        <p:spPr>
          <a:xfrm>
            <a:off x="793790" y="5451396"/>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Open Sans" pitchFamily="34" charset="0"/>
                <a:ea typeface="Open Sans" pitchFamily="34" charset="-122"/>
                <a:cs typeface="Open Sans" pitchFamily="34" charset="-120"/>
              </a:rPr>
              <a:t>Platform Integration:</a:t>
            </a:r>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 Explore tools and platforms that best suit your organizational needs.</a:t>
            </a:r>
            <a:endParaRPr lang="en-US" sz="1750" dirty="0"/>
          </a:p>
        </p:txBody>
      </p:sp>
      <p:sp>
        <p:nvSpPr>
          <p:cNvPr id="9" name="Text 6"/>
          <p:cNvSpPr/>
          <p:nvPr/>
        </p:nvSpPr>
        <p:spPr>
          <a:xfrm>
            <a:off x="793790" y="6256496"/>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Open Sans" pitchFamily="34" charset="0"/>
                <a:ea typeface="Open Sans" pitchFamily="34" charset="-122"/>
                <a:cs typeface="Open Sans" pitchFamily="34" charset="-120"/>
              </a:rPr>
              <a:t>Continuous Feedback:</a:t>
            </a:r>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 Iterate and refine your AI workflows for optimal performance.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8929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Open Sans Bold" pitchFamily="34" charset="0"/>
                <a:ea typeface="Open Sans Bold" pitchFamily="34" charset="-122"/>
                <a:cs typeface="Open Sans Bold" pitchFamily="34" charset="-120"/>
              </a:rPr>
              <a:t>THE SHIFT</a:t>
            </a:r>
            <a:endParaRPr lang="en-US" sz="2200" dirty="0"/>
          </a:p>
        </p:txBody>
      </p:sp>
      <p:sp>
        <p:nvSpPr>
          <p:cNvPr id="3" name="Text 1"/>
          <p:cNvSpPr/>
          <p:nvPr/>
        </p:nvSpPr>
        <p:spPr>
          <a:xfrm>
            <a:off x="793790" y="2570440"/>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1B1B27"/>
                </a:solidFill>
                <a:latin typeface="Open Sans Bold" pitchFamily="34" charset="0"/>
                <a:ea typeface="Open Sans Bold" pitchFamily="34" charset="-122"/>
                <a:cs typeface="Open Sans Bold" pitchFamily="34" charset="-120"/>
              </a:rPr>
              <a:t>From Retrieval to Reasoning: The Evolution of AI</a:t>
            </a:r>
            <a:endParaRPr lang="en-US" sz="4450" dirty="0"/>
          </a:p>
        </p:txBody>
      </p:sp>
      <p:sp>
        <p:nvSpPr>
          <p:cNvPr id="4" name="Text 2"/>
          <p:cNvSpPr/>
          <p:nvPr/>
        </p:nvSpPr>
        <p:spPr>
          <a:xfrm>
            <a:off x="793790" y="432816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AI has evolved beyond simple information retrieval. Today's models engage in complex reasoning, analyzing vast datasets to generate strategic insights, predict trends, and support nuanced decision-making.</a:t>
            </a:r>
            <a:endParaRPr lang="en-US" sz="1750" dirty="0"/>
          </a:p>
        </p:txBody>
      </p:sp>
      <p:sp>
        <p:nvSpPr>
          <p:cNvPr id="5" name="Shape 3"/>
          <p:cNvSpPr/>
          <p:nvPr/>
        </p:nvSpPr>
        <p:spPr>
          <a:xfrm>
            <a:off x="793790" y="5309116"/>
            <a:ext cx="510302" cy="510302"/>
          </a:xfrm>
          <a:prstGeom prst="roundRect">
            <a:avLst>
              <a:gd name="adj" fmla="val 18669"/>
            </a:avLst>
          </a:prstGeom>
          <a:solidFill>
            <a:srgbClr val="D2D9F9"/>
          </a:solidFill>
          <a:ln w="7620">
            <a:solidFill>
              <a:srgbClr val="B8BFDF"/>
            </a:solidFill>
            <a:prstDash val="solid"/>
          </a:ln>
        </p:spPr>
      </p:sp>
      <p:sp>
        <p:nvSpPr>
          <p:cNvPr id="6" name="Text 4"/>
          <p:cNvSpPr/>
          <p:nvPr/>
        </p:nvSpPr>
        <p:spPr>
          <a:xfrm>
            <a:off x="878860" y="5351621"/>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1</a:t>
            </a:r>
            <a:endParaRPr lang="en-US" sz="2650" dirty="0"/>
          </a:p>
        </p:txBody>
      </p:sp>
      <p:sp>
        <p:nvSpPr>
          <p:cNvPr id="7" name="Text 5"/>
          <p:cNvSpPr/>
          <p:nvPr/>
        </p:nvSpPr>
        <p:spPr>
          <a:xfrm>
            <a:off x="1530906" y="538698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Early AI</a:t>
            </a:r>
            <a:endParaRPr lang="en-US" sz="2200" dirty="0"/>
          </a:p>
        </p:txBody>
      </p:sp>
      <p:sp>
        <p:nvSpPr>
          <p:cNvPr id="8" name="Text 6"/>
          <p:cNvSpPr/>
          <p:nvPr/>
        </p:nvSpPr>
        <p:spPr>
          <a:xfrm>
            <a:off x="1530906" y="5877401"/>
            <a:ext cx="564249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Information Retrieval &amp; Pattern Recognition</a:t>
            </a:r>
            <a:endParaRPr lang="en-US" sz="1750" dirty="0"/>
          </a:p>
        </p:txBody>
      </p:sp>
      <p:sp>
        <p:nvSpPr>
          <p:cNvPr id="9" name="Shape 7"/>
          <p:cNvSpPr/>
          <p:nvPr/>
        </p:nvSpPr>
        <p:spPr>
          <a:xfrm>
            <a:off x="7456884" y="5309116"/>
            <a:ext cx="510302" cy="510302"/>
          </a:xfrm>
          <a:prstGeom prst="roundRect">
            <a:avLst>
              <a:gd name="adj" fmla="val 18669"/>
            </a:avLst>
          </a:prstGeom>
          <a:solidFill>
            <a:srgbClr val="D2D9F9"/>
          </a:solidFill>
          <a:ln w="7620">
            <a:solidFill>
              <a:srgbClr val="B8BFDF"/>
            </a:solidFill>
            <a:prstDash val="solid"/>
          </a:ln>
        </p:spPr>
      </p:sp>
      <p:sp>
        <p:nvSpPr>
          <p:cNvPr id="10" name="Text 8"/>
          <p:cNvSpPr/>
          <p:nvPr/>
        </p:nvSpPr>
        <p:spPr>
          <a:xfrm>
            <a:off x="7541955" y="5351621"/>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2</a:t>
            </a:r>
            <a:endParaRPr lang="en-US" sz="2650" dirty="0"/>
          </a:p>
        </p:txBody>
      </p:sp>
      <p:sp>
        <p:nvSpPr>
          <p:cNvPr id="11" name="Text 9"/>
          <p:cNvSpPr/>
          <p:nvPr/>
        </p:nvSpPr>
        <p:spPr>
          <a:xfrm>
            <a:off x="8194000" y="538698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Modern AI</a:t>
            </a:r>
            <a:endParaRPr lang="en-US" sz="2200" dirty="0"/>
          </a:p>
        </p:txBody>
      </p:sp>
      <p:sp>
        <p:nvSpPr>
          <p:cNvPr id="12" name="Text 10"/>
          <p:cNvSpPr/>
          <p:nvPr/>
        </p:nvSpPr>
        <p:spPr>
          <a:xfrm>
            <a:off x="8194000" y="5877401"/>
            <a:ext cx="5642610"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Complex Reasoning &amp; Strategic Synthesis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9615" y="573286"/>
            <a:ext cx="3509843" cy="325755"/>
          </a:xfrm>
          <a:prstGeom prst="rect">
            <a:avLst/>
          </a:prstGeom>
          <a:noFill/>
          <a:ln/>
        </p:spPr>
        <p:txBody>
          <a:bodyPr wrap="none" lIns="0" tIns="0" rIns="0" bIns="0" rtlCol="0" anchor="t"/>
          <a:lstStyle/>
          <a:p>
            <a:pPr algn="l" indent="0" marL="0">
              <a:lnSpc>
                <a:spcPts val="2550"/>
              </a:lnSpc>
              <a:buNone/>
            </a:pPr>
            <a:r>
              <a:rPr lang="en-US" sz="2050" b="1" dirty="0">
                <a:solidFill>
                  <a:srgbClr val="1B1B27"/>
                </a:solidFill>
                <a:latin typeface="Open Sans Bold" pitchFamily="34" charset="0"/>
                <a:ea typeface="Open Sans Bold" pitchFamily="34" charset="-122"/>
                <a:cs typeface="Open Sans Bold" pitchFamily="34" charset="-120"/>
              </a:rPr>
              <a:t>REAL-WORLD APPLICATION</a:t>
            </a:r>
            <a:endParaRPr lang="en-US" sz="2050" dirty="0"/>
          </a:p>
        </p:txBody>
      </p:sp>
      <p:sp>
        <p:nvSpPr>
          <p:cNvPr id="3" name="Text 1"/>
          <p:cNvSpPr/>
          <p:nvPr/>
        </p:nvSpPr>
        <p:spPr>
          <a:xfrm>
            <a:off x="729615" y="1107519"/>
            <a:ext cx="9541788" cy="651510"/>
          </a:xfrm>
          <a:prstGeom prst="rect">
            <a:avLst/>
          </a:prstGeom>
          <a:noFill/>
          <a:ln/>
        </p:spPr>
        <p:txBody>
          <a:bodyPr wrap="none" lIns="0" tIns="0" rIns="0" bIns="0" rtlCol="0" anchor="t"/>
          <a:lstStyle/>
          <a:p>
            <a:pPr algn="l" indent="0" marL="0">
              <a:lnSpc>
                <a:spcPts val="5100"/>
              </a:lnSpc>
              <a:buNone/>
            </a:pPr>
            <a:r>
              <a:rPr lang="en-US" sz="4100" b="1" dirty="0">
                <a:solidFill>
                  <a:srgbClr val="1B1B27"/>
                </a:solidFill>
                <a:latin typeface="Open Sans Bold" pitchFamily="34" charset="0"/>
                <a:ea typeface="Open Sans Bold" pitchFamily="34" charset="-122"/>
                <a:cs typeface="Open Sans Bold" pitchFamily="34" charset="-120"/>
              </a:rPr>
              <a:t>Deep Research with OpenAI's Agents</a:t>
            </a:r>
            <a:endParaRPr lang="en-US" sz="4100" dirty="0"/>
          </a:p>
        </p:txBody>
      </p:sp>
      <p:sp>
        <p:nvSpPr>
          <p:cNvPr id="4" name="Text 2"/>
          <p:cNvSpPr/>
          <p:nvPr/>
        </p:nvSpPr>
        <p:spPr>
          <a:xfrm>
            <a:off x="729615" y="2259211"/>
            <a:ext cx="7015163" cy="1333976"/>
          </a:xfrm>
          <a:prstGeom prst="rect">
            <a:avLst/>
          </a:prstGeom>
          <a:noFill/>
          <a:ln/>
        </p:spPr>
        <p:txBody>
          <a:bodyPr wrap="square" lIns="0" tIns="0" rIns="0" bIns="0" rtlCol="0" anchor="t"/>
          <a:lstStyle/>
          <a:p>
            <a:pPr algn="l" indent="0" marL="0">
              <a:lnSpc>
                <a:spcPts val="2600"/>
              </a:lnSpc>
              <a:buNone/>
            </a:pPr>
            <a:r>
              <a:rPr lang="en-US" sz="1600" dirty="0">
                <a:solidFill>
                  <a:srgbClr val="404155"/>
                </a:solidFill>
                <a:latin typeface="Open Sans" pitchFamily="34" charset="0"/>
                <a:ea typeface="Open Sans" pitchFamily="34" charset="-122"/>
                <a:cs typeface="Open Sans" pitchFamily="34" charset="-120"/>
              </a:rPr>
              <a:t>OpenAI's advanced research agents exemplify AI's cognitive capabilities. They can autonomously scour vast information sources, synthesize findings, and generate comprehensive reports on complex topics, mirroring human analysts but at unprecedented speed and scale.</a:t>
            </a:r>
            <a:endParaRPr lang="en-US" sz="1600" dirty="0"/>
          </a:p>
        </p:txBody>
      </p:sp>
      <p:sp>
        <p:nvSpPr>
          <p:cNvPr id="5" name="Text 3"/>
          <p:cNvSpPr/>
          <p:nvPr/>
        </p:nvSpPr>
        <p:spPr>
          <a:xfrm>
            <a:off x="729615" y="3780711"/>
            <a:ext cx="7015163" cy="33349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404155"/>
                </a:solidFill>
                <a:latin typeface="Open Sans" pitchFamily="34" charset="0"/>
                <a:ea typeface="Open Sans" pitchFamily="34" charset="-122"/>
                <a:cs typeface="Open Sans" pitchFamily="34" charset="-120"/>
              </a:rPr>
              <a:t>Autonomous data aggregation</a:t>
            </a:r>
            <a:endParaRPr lang="en-US" sz="1600" dirty="0"/>
          </a:p>
        </p:txBody>
      </p:sp>
      <p:sp>
        <p:nvSpPr>
          <p:cNvPr id="6" name="Text 4"/>
          <p:cNvSpPr/>
          <p:nvPr/>
        </p:nvSpPr>
        <p:spPr>
          <a:xfrm>
            <a:off x="729615" y="4187071"/>
            <a:ext cx="7015163" cy="33349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404155"/>
                </a:solidFill>
                <a:latin typeface="Open Sans" pitchFamily="34" charset="0"/>
                <a:ea typeface="Open Sans" pitchFamily="34" charset="-122"/>
                <a:cs typeface="Open Sans" pitchFamily="34" charset="-120"/>
              </a:rPr>
              <a:t>Cross-referencing diverse sources</a:t>
            </a:r>
            <a:endParaRPr lang="en-US" sz="1600" dirty="0"/>
          </a:p>
        </p:txBody>
      </p:sp>
      <p:sp>
        <p:nvSpPr>
          <p:cNvPr id="7" name="Text 5"/>
          <p:cNvSpPr/>
          <p:nvPr/>
        </p:nvSpPr>
        <p:spPr>
          <a:xfrm>
            <a:off x="729615" y="4593431"/>
            <a:ext cx="7015163" cy="33349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404155"/>
                </a:solidFill>
                <a:latin typeface="Open Sans" pitchFamily="34" charset="0"/>
                <a:ea typeface="Open Sans" pitchFamily="34" charset="-122"/>
                <a:cs typeface="Open Sans" pitchFamily="34" charset="-120"/>
              </a:rPr>
              <a:t>Synthesizing complex information</a:t>
            </a:r>
            <a:endParaRPr lang="en-US" sz="1600" dirty="0"/>
          </a:p>
        </p:txBody>
      </p:sp>
      <p:sp>
        <p:nvSpPr>
          <p:cNvPr id="8" name="Text 6"/>
          <p:cNvSpPr/>
          <p:nvPr/>
        </p:nvSpPr>
        <p:spPr>
          <a:xfrm>
            <a:off x="729615" y="4999792"/>
            <a:ext cx="7015163" cy="33349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404155"/>
                </a:solidFill>
                <a:latin typeface="Open Sans" pitchFamily="34" charset="0"/>
                <a:ea typeface="Open Sans" pitchFamily="34" charset="-122"/>
                <a:cs typeface="Open Sans" pitchFamily="34" charset="-120"/>
              </a:rPr>
              <a:t>Generating executive summaries</a:t>
            </a:r>
            <a:endParaRPr lang="en-US" sz="1600" dirty="0"/>
          </a:p>
        </p:txBody>
      </p:sp>
      <p:pic>
        <p:nvPicPr>
          <p:cNvPr id="9" name="Image 0" descr="preencoded.png">    </p:cNvPr>
          <p:cNvPicPr>
            <a:picLocks noChangeAspect="1"/>
          </p:cNvPicPr>
          <p:nvPr/>
        </p:nvPicPr>
        <p:blipFill>
          <a:blip r:embed="rId1"/>
          <a:stretch>
            <a:fillRect/>
          </a:stretch>
        </p:blipFill>
        <p:spPr>
          <a:xfrm>
            <a:off x="8261033" y="2306122"/>
            <a:ext cx="5647253" cy="56472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15378"/>
            <a:ext cx="4324945"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Open Sans Bold" pitchFamily="34" charset="0"/>
                <a:ea typeface="Open Sans Bold" pitchFamily="34" charset="-122"/>
                <a:cs typeface="Open Sans Bold" pitchFamily="34" charset="-120"/>
              </a:rPr>
              <a:t>DELEGATING COGNITIVE TASKS</a:t>
            </a:r>
            <a:endParaRPr lang="en-US" sz="2200" dirty="0"/>
          </a:p>
        </p:txBody>
      </p:sp>
      <p:sp>
        <p:nvSpPr>
          <p:cNvPr id="3" name="Text 1"/>
          <p:cNvSpPr/>
          <p:nvPr/>
        </p:nvSpPr>
        <p:spPr>
          <a:xfrm>
            <a:off x="793790" y="1696522"/>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1B1B27"/>
                </a:solidFill>
                <a:latin typeface="Open Sans Bold" pitchFamily="34" charset="0"/>
                <a:ea typeface="Open Sans Bold" pitchFamily="34" charset="-122"/>
                <a:cs typeface="Open Sans Bold" pitchFamily="34" charset="-120"/>
              </a:rPr>
              <a:t>Your AI Research Assistant: A Step-by-Step Guide</a:t>
            </a:r>
            <a:endParaRPr lang="en-US" sz="4450" dirty="0"/>
          </a:p>
        </p:txBody>
      </p:sp>
      <p:sp>
        <p:nvSpPr>
          <p:cNvPr id="4" name="Text 2"/>
          <p:cNvSpPr/>
          <p:nvPr/>
        </p:nvSpPr>
        <p:spPr>
          <a:xfrm>
            <a:off x="793790" y="345424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Seamlessly integrate AI into your strategic workflow by delegating time-consuming, cognitive-heavy research tasks.</a:t>
            </a:r>
            <a:endParaRPr lang="en-US" sz="1750" dirty="0"/>
          </a:p>
        </p:txBody>
      </p:sp>
      <p:sp>
        <p:nvSpPr>
          <p:cNvPr id="5" name="Shape 3"/>
          <p:cNvSpPr/>
          <p:nvPr/>
        </p:nvSpPr>
        <p:spPr>
          <a:xfrm>
            <a:off x="793790" y="4072295"/>
            <a:ext cx="510302" cy="510302"/>
          </a:xfrm>
          <a:prstGeom prst="roundRect">
            <a:avLst>
              <a:gd name="adj" fmla="val 18669"/>
            </a:avLst>
          </a:prstGeom>
          <a:solidFill>
            <a:srgbClr val="D2D9F9"/>
          </a:solidFill>
          <a:ln w="7620">
            <a:solidFill>
              <a:srgbClr val="B8BFDF"/>
            </a:solidFill>
            <a:prstDash val="solid"/>
          </a:ln>
        </p:spPr>
      </p:sp>
      <p:sp>
        <p:nvSpPr>
          <p:cNvPr id="6" name="Text 4"/>
          <p:cNvSpPr/>
          <p:nvPr/>
        </p:nvSpPr>
        <p:spPr>
          <a:xfrm>
            <a:off x="878860" y="4114800"/>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1</a:t>
            </a:r>
            <a:endParaRPr lang="en-US" sz="2650" dirty="0"/>
          </a:p>
        </p:txBody>
      </p:sp>
      <p:sp>
        <p:nvSpPr>
          <p:cNvPr id="7" name="Text 5"/>
          <p:cNvSpPr/>
          <p:nvPr/>
        </p:nvSpPr>
        <p:spPr>
          <a:xfrm>
            <a:off x="1530906" y="415016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Define Scope</a:t>
            </a:r>
            <a:endParaRPr lang="en-US" sz="2200" dirty="0"/>
          </a:p>
        </p:txBody>
      </p:sp>
      <p:sp>
        <p:nvSpPr>
          <p:cNvPr id="8" name="Text 6"/>
          <p:cNvSpPr/>
          <p:nvPr/>
        </p:nvSpPr>
        <p:spPr>
          <a:xfrm>
            <a:off x="1530906" y="4640580"/>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Clearly articulate your research question and objectives for the AI.</a:t>
            </a:r>
            <a:endParaRPr lang="en-US" sz="1750" dirty="0"/>
          </a:p>
        </p:txBody>
      </p:sp>
      <p:sp>
        <p:nvSpPr>
          <p:cNvPr id="9" name="Shape 7"/>
          <p:cNvSpPr/>
          <p:nvPr/>
        </p:nvSpPr>
        <p:spPr>
          <a:xfrm>
            <a:off x="7456884" y="4072295"/>
            <a:ext cx="510302" cy="510302"/>
          </a:xfrm>
          <a:prstGeom prst="roundRect">
            <a:avLst>
              <a:gd name="adj" fmla="val 18669"/>
            </a:avLst>
          </a:prstGeom>
          <a:solidFill>
            <a:srgbClr val="D2D9F9"/>
          </a:solidFill>
          <a:ln w="7620">
            <a:solidFill>
              <a:srgbClr val="B8BFDF"/>
            </a:solidFill>
            <a:prstDash val="solid"/>
          </a:ln>
        </p:spPr>
      </p:sp>
      <p:sp>
        <p:nvSpPr>
          <p:cNvPr id="10" name="Text 8"/>
          <p:cNvSpPr/>
          <p:nvPr/>
        </p:nvSpPr>
        <p:spPr>
          <a:xfrm>
            <a:off x="7541955" y="4114800"/>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2</a:t>
            </a:r>
            <a:endParaRPr lang="en-US" sz="2650" dirty="0"/>
          </a:p>
        </p:txBody>
      </p:sp>
      <p:sp>
        <p:nvSpPr>
          <p:cNvPr id="11" name="Text 9"/>
          <p:cNvSpPr/>
          <p:nvPr/>
        </p:nvSpPr>
        <p:spPr>
          <a:xfrm>
            <a:off x="8194000" y="415016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Provide Context</a:t>
            </a:r>
            <a:endParaRPr lang="en-US" sz="2200" dirty="0"/>
          </a:p>
        </p:txBody>
      </p:sp>
      <p:sp>
        <p:nvSpPr>
          <p:cNvPr id="12" name="Text 10"/>
          <p:cNvSpPr/>
          <p:nvPr/>
        </p:nvSpPr>
        <p:spPr>
          <a:xfrm>
            <a:off x="8194000" y="4640580"/>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Supply relevant background data and any specific parameters.</a:t>
            </a:r>
            <a:endParaRPr lang="en-US" sz="1750" dirty="0"/>
          </a:p>
        </p:txBody>
      </p:sp>
      <p:sp>
        <p:nvSpPr>
          <p:cNvPr id="13" name="Shape 11"/>
          <p:cNvSpPr/>
          <p:nvPr/>
        </p:nvSpPr>
        <p:spPr>
          <a:xfrm>
            <a:off x="793790" y="5820013"/>
            <a:ext cx="510302" cy="510302"/>
          </a:xfrm>
          <a:prstGeom prst="roundRect">
            <a:avLst>
              <a:gd name="adj" fmla="val 18669"/>
            </a:avLst>
          </a:prstGeom>
          <a:solidFill>
            <a:srgbClr val="D2D9F9"/>
          </a:solidFill>
          <a:ln w="7620">
            <a:solidFill>
              <a:srgbClr val="B8BFDF"/>
            </a:solidFill>
            <a:prstDash val="solid"/>
          </a:ln>
        </p:spPr>
      </p:sp>
      <p:sp>
        <p:nvSpPr>
          <p:cNvPr id="14" name="Text 12"/>
          <p:cNvSpPr/>
          <p:nvPr/>
        </p:nvSpPr>
        <p:spPr>
          <a:xfrm>
            <a:off x="878860" y="586251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3</a:t>
            </a:r>
            <a:endParaRPr lang="en-US" sz="2650" dirty="0"/>
          </a:p>
        </p:txBody>
      </p:sp>
      <p:sp>
        <p:nvSpPr>
          <p:cNvPr id="15" name="Text 13"/>
          <p:cNvSpPr/>
          <p:nvPr/>
        </p:nvSpPr>
        <p:spPr>
          <a:xfrm>
            <a:off x="1530906" y="589788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Iterate &amp; Refine</a:t>
            </a:r>
            <a:endParaRPr lang="en-US" sz="2200" dirty="0"/>
          </a:p>
        </p:txBody>
      </p:sp>
      <p:sp>
        <p:nvSpPr>
          <p:cNvPr id="16" name="Text 14"/>
          <p:cNvSpPr/>
          <p:nvPr/>
        </p:nvSpPr>
        <p:spPr>
          <a:xfrm>
            <a:off x="1530906" y="6388298"/>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Review initial AI outputs and refine prompts for deeper insights.</a:t>
            </a:r>
            <a:endParaRPr lang="en-US" sz="1750" dirty="0"/>
          </a:p>
        </p:txBody>
      </p:sp>
      <p:sp>
        <p:nvSpPr>
          <p:cNvPr id="17" name="Shape 15"/>
          <p:cNvSpPr/>
          <p:nvPr/>
        </p:nvSpPr>
        <p:spPr>
          <a:xfrm>
            <a:off x="7456884" y="5820013"/>
            <a:ext cx="510302" cy="510302"/>
          </a:xfrm>
          <a:prstGeom prst="roundRect">
            <a:avLst>
              <a:gd name="adj" fmla="val 18669"/>
            </a:avLst>
          </a:prstGeom>
          <a:solidFill>
            <a:srgbClr val="D2D9F9"/>
          </a:solidFill>
          <a:ln w="7620">
            <a:solidFill>
              <a:srgbClr val="B8BFDF"/>
            </a:solidFill>
            <a:prstDash val="solid"/>
          </a:ln>
        </p:spPr>
      </p:sp>
      <p:sp>
        <p:nvSpPr>
          <p:cNvPr id="18" name="Text 16"/>
          <p:cNvSpPr/>
          <p:nvPr/>
        </p:nvSpPr>
        <p:spPr>
          <a:xfrm>
            <a:off x="7541955" y="586251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4</a:t>
            </a:r>
            <a:endParaRPr lang="en-US" sz="2650" dirty="0"/>
          </a:p>
        </p:txBody>
      </p:sp>
      <p:sp>
        <p:nvSpPr>
          <p:cNvPr id="19" name="Text 17"/>
          <p:cNvSpPr/>
          <p:nvPr/>
        </p:nvSpPr>
        <p:spPr>
          <a:xfrm>
            <a:off x="8194000" y="589788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Synthesize &amp; Act</a:t>
            </a:r>
            <a:endParaRPr lang="en-US" sz="2200" dirty="0"/>
          </a:p>
        </p:txBody>
      </p:sp>
      <p:sp>
        <p:nvSpPr>
          <p:cNvPr id="20" name="Text 18"/>
          <p:cNvSpPr/>
          <p:nvPr/>
        </p:nvSpPr>
        <p:spPr>
          <a:xfrm>
            <a:off x="8194000" y="6388298"/>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Incorporate AI-generated findings into your strategic plan.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51278"/>
            <a:ext cx="3573542"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Open Sans Bold" pitchFamily="34" charset="0"/>
                <a:ea typeface="Open Sans Bold" pitchFamily="34" charset="-122"/>
                <a:cs typeface="Open Sans Bold" pitchFamily="34" charset="-120"/>
              </a:rPr>
              <a:t>STRATEGIC FRAMEWORKS</a:t>
            </a:r>
            <a:endParaRPr lang="en-US" sz="2200" dirty="0"/>
          </a:p>
        </p:txBody>
      </p:sp>
      <p:sp>
        <p:nvSpPr>
          <p:cNvPr id="3" name="Text 1"/>
          <p:cNvSpPr/>
          <p:nvPr/>
        </p:nvSpPr>
        <p:spPr>
          <a:xfrm>
            <a:off x="793790" y="2232422"/>
            <a:ext cx="10856238" cy="708779"/>
          </a:xfrm>
          <a:prstGeom prst="rect">
            <a:avLst/>
          </a:prstGeom>
          <a:noFill/>
          <a:ln/>
        </p:spPr>
        <p:txBody>
          <a:bodyPr wrap="none" lIns="0" tIns="0" rIns="0" bIns="0" rtlCol="0" anchor="t"/>
          <a:lstStyle/>
          <a:p>
            <a:pPr algn="l" indent="0" marL="0">
              <a:lnSpc>
                <a:spcPts val="5550"/>
              </a:lnSpc>
              <a:buNone/>
            </a:pPr>
            <a:r>
              <a:rPr lang="en-US" sz="4450" b="1" dirty="0">
                <a:solidFill>
                  <a:srgbClr val="1B1B27"/>
                </a:solidFill>
                <a:latin typeface="Open Sans Bold" pitchFamily="34" charset="0"/>
                <a:ea typeface="Open Sans Bold" pitchFamily="34" charset="-122"/>
                <a:cs typeface="Open Sans Bold" pitchFamily="34" charset="-120"/>
              </a:rPr>
              <a:t>AI-Powered SWOT Analysis Generation</a:t>
            </a:r>
            <a:endParaRPr lang="en-US" sz="4450" dirty="0"/>
          </a:p>
        </p:txBody>
      </p:sp>
      <p:sp>
        <p:nvSpPr>
          <p:cNvPr id="4" name="Text 2"/>
          <p:cNvSpPr/>
          <p:nvPr/>
        </p:nvSpPr>
        <p:spPr>
          <a:xfrm>
            <a:off x="793790" y="328136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Leverage AI's analytical power to rapidly generate robust SWOT analyses using structured prompts. This accelerates your planning cycle and ensures a comprehensive view of internal and external factors.</a:t>
            </a:r>
            <a:endParaRPr lang="en-US" sz="1750" dirty="0"/>
          </a:p>
        </p:txBody>
      </p:sp>
      <p:sp>
        <p:nvSpPr>
          <p:cNvPr id="5" name="Shape 3"/>
          <p:cNvSpPr/>
          <p:nvPr/>
        </p:nvSpPr>
        <p:spPr>
          <a:xfrm>
            <a:off x="793790" y="4262318"/>
            <a:ext cx="510302" cy="510302"/>
          </a:xfrm>
          <a:prstGeom prst="roundRect">
            <a:avLst>
              <a:gd name="adj" fmla="val 18669"/>
            </a:avLst>
          </a:prstGeom>
          <a:solidFill>
            <a:srgbClr val="D2D9F9"/>
          </a:solidFill>
          <a:ln w="7620">
            <a:solidFill>
              <a:srgbClr val="B8BFDF"/>
            </a:solidFill>
            <a:prstDash val="solid"/>
          </a:ln>
        </p:spPr>
      </p:sp>
      <p:sp>
        <p:nvSpPr>
          <p:cNvPr id="6" name="Text 4"/>
          <p:cNvSpPr/>
          <p:nvPr/>
        </p:nvSpPr>
        <p:spPr>
          <a:xfrm>
            <a:off x="878860" y="430482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1</a:t>
            </a:r>
            <a:endParaRPr lang="en-US" sz="2650" dirty="0"/>
          </a:p>
        </p:txBody>
      </p:sp>
      <p:sp>
        <p:nvSpPr>
          <p:cNvPr id="7" name="Text 5"/>
          <p:cNvSpPr/>
          <p:nvPr/>
        </p:nvSpPr>
        <p:spPr>
          <a:xfrm>
            <a:off x="1530906" y="43401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Strengths</a:t>
            </a:r>
            <a:endParaRPr lang="en-US" sz="2200" dirty="0"/>
          </a:p>
        </p:txBody>
      </p:sp>
      <p:sp>
        <p:nvSpPr>
          <p:cNvPr id="8" name="Text 6"/>
          <p:cNvSpPr/>
          <p:nvPr/>
        </p:nvSpPr>
        <p:spPr>
          <a:xfrm>
            <a:off x="1530906" y="4830604"/>
            <a:ext cx="564249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Internal capabilities and advantages.</a:t>
            </a:r>
            <a:endParaRPr lang="en-US" sz="1750" dirty="0"/>
          </a:p>
        </p:txBody>
      </p:sp>
      <p:sp>
        <p:nvSpPr>
          <p:cNvPr id="9" name="Shape 7"/>
          <p:cNvSpPr/>
          <p:nvPr/>
        </p:nvSpPr>
        <p:spPr>
          <a:xfrm>
            <a:off x="7456884" y="4262318"/>
            <a:ext cx="510302" cy="510302"/>
          </a:xfrm>
          <a:prstGeom prst="roundRect">
            <a:avLst>
              <a:gd name="adj" fmla="val 18669"/>
            </a:avLst>
          </a:prstGeom>
          <a:solidFill>
            <a:srgbClr val="D2D9F9"/>
          </a:solidFill>
          <a:ln w="7620">
            <a:solidFill>
              <a:srgbClr val="B8BFDF"/>
            </a:solidFill>
            <a:prstDash val="solid"/>
          </a:ln>
        </p:spPr>
      </p:sp>
      <p:sp>
        <p:nvSpPr>
          <p:cNvPr id="10" name="Text 8"/>
          <p:cNvSpPr/>
          <p:nvPr/>
        </p:nvSpPr>
        <p:spPr>
          <a:xfrm>
            <a:off x="7541955" y="430482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2</a:t>
            </a:r>
            <a:endParaRPr lang="en-US" sz="2650" dirty="0"/>
          </a:p>
        </p:txBody>
      </p:sp>
      <p:sp>
        <p:nvSpPr>
          <p:cNvPr id="11" name="Text 9"/>
          <p:cNvSpPr/>
          <p:nvPr/>
        </p:nvSpPr>
        <p:spPr>
          <a:xfrm>
            <a:off x="8194000" y="43401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Weaknesses</a:t>
            </a:r>
            <a:endParaRPr lang="en-US" sz="2200" dirty="0"/>
          </a:p>
        </p:txBody>
      </p:sp>
      <p:sp>
        <p:nvSpPr>
          <p:cNvPr id="12" name="Text 10"/>
          <p:cNvSpPr/>
          <p:nvPr/>
        </p:nvSpPr>
        <p:spPr>
          <a:xfrm>
            <a:off x="8194000" y="4830604"/>
            <a:ext cx="5642610"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Internal limitations or disadvantages.</a:t>
            </a:r>
            <a:endParaRPr lang="en-US" sz="1750" dirty="0"/>
          </a:p>
        </p:txBody>
      </p:sp>
      <p:sp>
        <p:nvSpPr>
          <p:cNvPr id="13" name="Shape 11"/>
          <p:cNvSpPr/>
          <p:nvPr/>
        </p:nvSpPr>
        <p:spPr>
          <a:xfrm>
            <a:off x="793790" y="5647134"/>
            <a:ext cx="510302" cy="510302"/>
          </a:xfrm>
          <a:prstGeom prst="roundRect">
            <a:avLst>
              <a:gd name="adj" fmla="val 18669"/>
            </a:avLst>
          </a:prstGeom>
          <a:solidFill>
            <a:srgbClr val="D2D9F9"/>
          </a:solidFill>
          <a:ln w="7620">
            <a:solidFill>
              <a:srgbClr val="B8BFDF"/>
            </a:solidFill>
            <a:prstDash val="solid"/>
          </a:ln>
        </p:spPr>
      </p:sp>
      <p:sp>
        <p:nvSpPr>
          <p:cNvPr id="14" name="Text 12"/>
          <p:cNvSpPr/>
          <p:nvPr/>
        </p:nvSpPr>
        <p:spPr>
          <a:xfrm>
            <a:off x="878860" y="5689640"/>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3</a:t>
            </a:r>
            <a:endParaRPr lang="en-US" sz="2650" dirty="0"/>
          </a:p>
        </p:txBody>
      </p:sp>
      <p:sp>
        <p:nvSpPr>
          <p:cNvPr id="15" name="Text 13"/>
          <p:cNvSpPr/>
          <p:nvPr/>
        </p:nvSpPr>
        <p:spPr>
          <a:xfrm>
            <a:off x="1530906" y="572500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Opportunities</a:t>
            </a:r>
            <a:endParaRPr lang="en-US" sz="2200" dirty="0"/>
          </a:p>
        </p:txBody>
      </p:sp>
      <p:sp>
        <p:nvSpPr>
          <p:cNvPr id="16" name="Text 14"/>
          <p:cNvSpPr/>
          <p:nvPr/>
        </p:nvSpPr>
        <p:spPr>
          <a:xfrm>
            <a:off x="1530906" y="6215420"/>
            <a:ext cx="564249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External factors that can be leveraged.</a:t>
            </a:r>
            <a:endParaRPr lang="en-US" sz="1750" dirty="0"/>
          </a:p>
        </p:txBody>
      </p:sp>
      <p:sp>
        <p:nvSpPr>
          <p:cNvPr id="17" name="Shape 15"/>
          <p:cNvSpPr/>
          <p:nvPr/>
        </p:nvSpPr>
        <p:spPr>
          <a:xfrm>
            <a:off x="7456884" y="5647134"/>
            <a:ext cx="510302" cy="510302"/>
          </a:xfrm>
          <a:prstGeom prst="roundRect">
            <a:avLst>
              <a:gd name="adj" fmla="val 18669"/>
            </a:avLst>
          </a:prstGeom>
          <a:solidFill>
            <a:srgbClr val="D2D9F9"/>
          </a:solidFill>
          <a:ln w="7620">
            <a:solidFill>
              <a:srgbClr val="B8BFDF"/>
            </a:solidFill>
            <a:prstDash val="solid"/>
          </a:ln>
        </p:spPr>
      </p:sp>
      <p:sp>
        <p:nvSpPr>
          <p:cNvPr id="18" name="Text 16"/>
          <p:cNvSpPr/>
          <p:nvPr/>
        </p:nvSpPr>
        <p:spPr>
          <a:xfrm>
            <a:off x="7541955" y="5689640"/>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04155"/>
                </a:solidFill>
                <a:latin typeface="Open Sans Bold" pitchFamily="34" charset="0"/>
                <a:ea typeface="Open Sans Bold" pitchFamily="34" charset="-122"/>
                <a:cs typeface="Open Sans Bold" pitchFamily="34" charset="-120"/>
              </a:rPr>
              <a:t>4</a:t>
            </a:r>
            <a:endParaRPr lang="en-US" sz="2650" dirty="0"/>
          </a:p>
        </p:txBody>
      </p:sp>
      <p:sp>
        <p:nvSpPr>
          <p:cNvPr id="19" name="Text 17"/>
          <p:cNvSpPr/>
          <p:nvPr/>
        </p:nvSpPr>
        <p:spPr>
          <a:xfrm>
            <a:off x="8194000" y="572500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Threats</a:t>
            </a:r>
            <a:endParaRPr lang="en-US" sz="2200" dirty="0"/>
          </a:p>
        </p:txBody>
      </p:sp>
      <p:sp>
        <p:nvSpPr>
          <p:cNvPr id="20" name="Text 18"/>
          <p:cNvSpPr/>
          <p:nvPr/>
        </p:nvSpPr>
        <p:spPr>
          <a:xfrm>
            <a:off x="8194000" y="6215420"/>
            <a:ext cx="5642610"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External factors that could pose challenges.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7593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Open Sans Bold" pitchFamily="34" charset="0"/>
                <a:ea typeface="Open Sans Bold" pitchFamily="34" charset="-122"/>
                <a:cs typeface="Open Sans Bold" pitchFamily="34" charset="-120"/>
              </a:rPr>
              <a:t>TOOLKIT</a:t>
            </a:r>
            <a:endParaRPr lang="en-US" sz="2200" dirty="0"/>
          </a:p>
        </p:txBody>
      </p:sp>
      <p:sp>
        <p:nvSpPr>
          <p:cNvPr id="3" name="Text 1"/>
          <p:cNvSpPr/>
          <p:nvPr/>
        </p:nvSpPr>
        <p:spPr>
          <a:xfrm>
            <a:off x="793790" y="2357080"/>
            <a:ext cx="10012085" cy="708779"/>
          </a:xfrm>
          <a:prstGeom prst="rect">
            <a:avLst/>
          </a:prstGeom>
          <a:noFill/>
          <a:ln/>
        </p:spPr>
        <p:txBody>
          <a:bodyPr wrap="none" lIns="0" tIns="0" rIns="0" bIns="0" rtlCol="0" anchor="t"/>
          <a:lstStyle/>
          <a:p>
            <a:pPr algn="l" indent="0" marL="0">
              <a:lnSpc>
                <a:spcPts val="5550"/>
              </a:lnSpc>
              <a:buNone/>
            </a:pPr>
            <a:r>
              <a:rPr lang="en-US" sz="4450" b="1" dirty="0">
                <a:solidFill>
                  <a:srgbClr val="1B1B27"/>
                </a:solidFill>
                <a:latin typeface="Open Sans Bold" pitchFamily="34" charset="0"/>
                <a:ea typeface="Open Sans Bold" pitchFamily="34" charset="-122"/>
                <a:cs typeface="Open Sans Bold" pitchFamily="34" charset="-120"/>
              </a:rPr>
              <a:t>Strategic Analysis Template Library</a:t>
            </a:r>
            <a:endParaRPr lang="en-US" sz="4450" dirty="0"/>
          </a:p>
        </p:txBody>
      </p:sp>
      <p:sp>
        <p:nvSpPr>
          <p:cNvPr id="4" name="Text 2"/>
          <p:cNvSpPr/>
          <p:nvPr/>
        </p:nvSpPr>
        <p:spPr>
          <a:xfrm>
            <a:off x="793790" y="340602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Access a curated library of AI-driven templates to streamline your strategic assessments. These pre-configured prompts enable quick generation of detailed analyses.</a:t>
            </a:r>
            <a:endParaRPr lang="en-US" sz="1750" dirty="0"/>
          </a:p>
        </p:txBody>
      </p:sp>
      <p:pic>
        <p:nvPicPr>
          <p:cNvPr id="5" name="Image 0" descr="preencoded.png">    </p:cNvPr>
          <p:cNvPicPr>
            <a:picLocks noChangeAspect="1"/>
          </p:cNvPicPr>
          <p:nvPr/>
        </p:nvPicPr>
        <p:blipFill>
          <a:blip r:embed="rId1"/>
          <a:stretch>
            <a:fillRect/>
          </a:stretch>
        </p:blipFill>
        <p:spPr>
          <a:xfrm>
            <a:off x="793790" y="4386977"/>
            <a:ext cx="566976" cy="566976"/>
          </a:xfrm>
          <a:prstGeom prst="rect">
            <a:avLst/>
          </a:prstGeom>
        </p:spPr>
      </p:pic>
      <p:sp>
        <p:nvSpPr>
          <p:cNvPr id="6" name="Text 3"/>
          <p:cNvSpPr/>
          <p:nvPr/>
        </p:nvSpPr>
        <p:spPr>
          <a:xfrm>
            <a:off x="793790" y="523744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SWOT Analysis</a:t>
            </a:r>
            <a:endParaRPr lang="en-US" sz="2200" dirty="0"/>
          </a:p>
        </p:txBody>
      </p:sp>
      <p:sp>
        <p:nvSpPr>
          <p:cNvPr id="7" name="Text 4"/>
          <p:cNvSpPr/>
          <p:nvPr/>
        </p:nvSpPr>
        <p:spPr>
          <a:xfrm>
            <a:off x="793790" y="5727859"/>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Strengths, Weaknesses, Opportunities, Threats</a:t>
            </a:r>
            <a:endParaRPr lang="en-US" sz="1750" dirty="0"/>
          </a:p>
        </p:txBody>
      </p:sp>
      <p:pic>
        <p:nvPicPr>
          <p:cNvPr id="8" name="Image 1" descr="preencoded.png">    </p:cNvPr>
          <p:cNvPicPr>
            <a:picLocks noChangeAspect="1"/>
          </p:cNvPicPr>
          <p:nvPr/>
        </p:nvPicPr>
        <p:blipFill>
          <a:blip r:embed="rId2"/>
          <a:stretch>
            <a:fillRect/>
          </a:stretch>
        </p:blipFill>
        <p:spPr>
          <a:xfrm>
            <a:off x="5235893" y="4386977"/>
            <a:ext cx="566976" cy="566976"/>
          </a:xfrm>
          <a:prstGeom prst="rect">
            <a:avLst/>
          </a:prstGeom>
        </p:spPr>
      </p:pic>
      <p:sp>
        <p:nvSpPr>
          <p:cNvPr id="9" name="Text 5"/>
          <p:cNvSpPr/>
          <p:nvPr/>
        </p:nvSpPr>
        <p:spPr>
          <a:xfrm>
            <a:off x="5235893" y="523744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PESTLE Analysis</a:t>
            </a:r>
            <a:endParaRPr lang="en-US" sz="2200" dirty="0"/>
          </a:p>
        </p:txBody>
      </p:sp>
      <p:sp>
        <p:nvSpPr>
          <p:cNvPr id="10" name="Text 6"/>
          <p:cNvSpPr/>
          <p:nvPr/>
        </p:nvSpPr>
        <p:spPr>
          <a:xfrm>
            <a:off x="5235893" y="5727859"/>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Political, Economic, Social, Technological, Legal, Environmental</a:t>
            </a:r>
            <a:endParaRPr lang="en-US" sz="1750" dirty="0"/>
          </a:p>
        </p:txBody>
      </p:sp>
      <p:pic>
        <p:nvPicPr>
          <p:cNvPr id="11" name="Image 2" descr="preencoded.png">    </p:cNvPr>
          <p:cNvPicPr>
            <a:picLocks noChangeAspect="1"/>
          </p:cNvPicPr>
          <p:nvPr/>
        </p:nvPicPr>
        <p:blipFill>
          <a:blip r:embed="rId3"/>
          <a:stretch>
            <a:fillRect/>
          </a:stretch>
        </p:blipFill>
        <p:spPr>
          <a:xfrm>
            <a:off x="9677995" y="4386977"/>
            <a:ext cx="566976" cy="566976"/>
          </a:xfrm>
          <a:prstGeom prst="rect">
            <a:avLst/>
          </a:prstGeom>
        </p:spPr>
      </p:pic>
      <p:sp>
        <p:nvSpPr>
          <p:cNvPr id="12" name="Text 7"/>
          <p:cNvSpPr/>
          <p:nvPr/>
        </p:nvSpPr>
        <p:spPr>
          <a:xfrm>
            <a:off x="9677995" y="5237440"/>
            <a:ext cx="3459004"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Competitive Intelligence</a:t>
            </a:r>
            <a:endParaRPr lang="en-US" sz="2200" dirty="0"/>
          </a:p>
        </p:txBody>
      </p:sp>
      <p:sp>
        <p:nvSpPr>
          <p:cNvPr id="13" name="Text 8"/>
          <p:cNvSpPr/>
          <p:nvPr/>
        </p:nvSpPr>
        <p:spPr>
          <a:xfrm>
            <a:off x="9677995" y="5727859"/>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Market positioning and competitor insights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2729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Open Sans Bold" pitchFamily="34" charset="0"/>
                <a:ea typeface="Open Sans Bold" pitchFamily="34" charset="-122"/>
                <a:cs typeface="Open Sans Bold" pitchFamily="34" charset="-120"/>
              </a:rPr>
              <a:t>WORKSHOP</a:t>
            </a:r>
            <a:endParaRPr lang="en-US" sz="2200" dirty="0"/>
          </a:p>
        </p:txBody>
      </p:sp>
      <p:sp>
        <p:nvSpPr>
          <p:cNvPr id="3" name="Text 1"/>
          <p:cNvSpPr/>
          <p:nvPr/>
        </p:nvSpPr>
        <p:spPr>
          <a:xfrm>
            <a:off x="793790" y="1808440"/>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1B1B27"/>
                </a:solidFill>
                <a:latin typeface="Open Sans Bold" pitchFamily="34" charset="0"/>
                <a:ea typeface="Open Sans Bold" pitchFamily="34" charset="-122"/>
                <a:cs typeface="Open Sans Bold" pitchFamily="34" charset="-120"/>
              </a:rPr>
              <a:t>Hands-on Exercise: Building Your SWOT Prompt</a:t>
            </a:r>
            <a:endParaRPr lang="en-US" sz="4450" dirty="0"/>
          </a:p>
        </p:txBody>
      </p:sp>
      <p:sp>
        <p:nvSpPr>
          <p:cNvPr id="4" name="Text 2"/>
          <p:cNvSpPr/>
          <p:nvPr/>
        </p:nvSpPr>
        <p:spPr>
          <a:xfrm>
            <a:off x="793790" y="356616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Practice crafting effective prompts to guide AI in generating a tailored SWOT analysis for your specific business context.</a:t>
            </a:r>
            <a:endParaRPr lang="en-US" sz="1750" dirty="0"/>
          </a:p>
        </p:txBody>
      </p:sp>
      <p:sp>
        <p:nvSpPr>
          <p:cNvPr id="5" name="Text 3"/>
          <p:cNvSpPr/>
          <p:nvPr/>
        </p:nvSpPr>
        <p:spPr>
          <a:xfrm>
            <a:off x="1133951" y="4439364"/>
            <a:ext cx="12702659" cy="725805"/>
          </a:xfrm>
          <a:prstGeom prst="rect">
            <a:avLst/>
          </a:prstGeom>
          <a:noFill/>
          <a:ln/>
        </p:spPr>
        <p:txBody>
          <a:bodyPr wrap="square" lIns="0" tIns="0" rIns="0" bIns="0" rtlCol="0" anchor="t"/>
          <a:lstStyle/>
          <a:p>
            <a:pPr algn="l" indent="0" marL="0">
              <a:lnSpc>
                <a:spcPts val="2850"/>
              </a:lnSpc>
              <a:buNone/>
            </a:pPr>
            <a:r>
              <a:rPr lang="en-US" sz="1750" b="1" dirty="0">
                <a:solidFill>
                  <a:srgbClr val="404155"/>
                </a:solidFill>
                <a:latin typeface="Open Sans" pitchFamily="34" charset="0"/>
                <a:ea typeface="Open Sans" pitchFamily="34" charset="-122"/>
                <a:cs typeface="Open Sans" pitchFamily="34" charset="-120"/>
              </a:rPr>
              <a:t>Prompt Example:</a:t>
            </a:r>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 "Generate a SWOT analysis for [Your Company Name], a [Industry] company specializing in [Key Product/Service]. Consider recent market trends in [Specific Market Trends] and the impact of [Recent Industry Event]."</a:t>
            </a:r>
            <a:endParaRPr lang="en-US" sz="1750" dirty="0"/>
          </a:p>
        </p:txBody>
      </p:sp>
      <p:sp>
        <p:nvSpPr>
          <p:cNvPr id="6" name="Shape 4"/>
          <p:cNvSpPr/>
          <p:nvPr/>
        </p:nvSpPr>
        <p:spPr>
          <a:xfrm>
            <a:off x="793790" y="4184213"/>
            <a:ext cx="30480" cy="1236107"/>
          </a:xfrm>
          <a:prstGeom prst="rect">
            <a:avLst/>
          </a:prstGeom>
          <a:solidFill>
            <a:srgbClr val="4967E9"/>
          </a:solidFill>
          <a:ln/>
        </p:spPr>
      </p:sp>
      <p:sp>
        <p:nvSpPr>
          <p:cNvPr id="7" name="Shape 5"/>
          <p:cNvSpPr/>
          <p:nvPr/>
        </p:nvSpPr>
        <p:spPr>
          <a:xfrm>
            <a:off x="793790" y="5675471"/>
            <a:ext cx="13042821" cy="1326713"/>
          </a:xfrm>
          <a:prstGeom prst="roundRect">
            <a:avLst>
              <a:gd name="adj" fmla="val 7181"/>
            </a:avLst>
          </a:prstGeom>
          <a:solidFill>
            <a:srgbClr val="B6D6FC"/>
          </a:solidFill>
          <a:ln/>
        </p:spPr>
      </p:sp>
      <p:pic>
        <p:nvPicPr>
          <p:cNvPr id="8" name="Image 0" descr="preencoded.png">    </p:cNvPr>
          <p:cNvPicPr>
            <a:picLocks noChangeAspect="1"/>
          </p:cNvPicPr>
          <p:nvPr/>
        </p:nvPicPr>
        <p:blipFill>
          <a:blip r:embed="rId1"/>
          <a:stretch>
            <a:fillRect/>
          </a:stretch>
        </p:blipFill>
        <p:spPr>
          <a:xfrm>
            <a:off x="1020604" y="6027182"/>
            <a:ext cx="283488" cy="226814"/>
          </a:xfrm>
          <a:prstGeom prst="rect">
            <a:avLst/>
          </a:prstGeom>
        </p:spPr>
      </p:pic>
      <p:sp>
        <p:nvSpPr>
          <p:cNvPr id="9" name="Text 6"/>
          <p:cNvSpPr/>
          <p:nvPr/>
        </p:nvSpPr>
        <p:spPr>
          <a:xfrm>
            <a:off x="1530906" y="5958959"/>
            <a:ext cx="12078891" cy="725805"/>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Open Sans" pitchFamily="34" charset="0"/>
                <a:ea typeface="Open Sans" pitchFamily="34" charset="-122"/>
                <a:cs typeface="Open Sans" pitchFamily="34" charset="-120"/>
              </a:rPr>
              <a:t>Task:</a:t>
            </a:r>
            <a:pPr algn="l" indent="0" marL="0">
              <a:lnSpc>
                <a:spcPts val="2850"/>
              </a:lnSpc>
              <a:buNone/>
            </a:pPr>
            <a:r>
              <a:rPr lang="en-US" sz="1750" dirty="0">
                <a:solidFill>
                  <a:srgbClr val="000000"/>
                </a:solidFill>
                <a:latin typeface="Open Sans" pitchFamily="34" charset="0"/>
                <a:ea typeface="Open Sans" pitchFamily="34" charset="-122"/>
                <a:cs typeface="Open Sans" pitchFamily="34" charset="-120"/>
              </a:rPr>
              <a:t> Work in groups to write a detailed AI prompt for a SWOT analysis relevant to your department or a hypothetical business scenario.</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4603" y="599837"/>
            <a:ext cx="2427684" cy="283369"/>
          </a:xfrm>
          <a:prstGeom prst="rect">
            <a:avLst/>
          </a:prstGeom>
          <a:noFill/>
          <a:ln/>
        </p:spPr>
        <p:txBody>
          <a:bodyPr wrap="none" lIns="0" tIns="0" rIns="0" bIns="0" rtlCol="0" anchor="t"/>
          <a:lstStyle/>
          <a:p>
            <a:pPr algn="l" indent="0" marL="0">
              <a:lnSpc>
                <a:spcPts val="2200"/>
              </a:lnSpc>
              <a:buNone/>
            </a:pPr>
            <a:r>
              <a:rPr lang="en-US" sz="1750" b="1" dirty="0">
                <a:solidFill>
                  <a:srgbClr val="1B1B27"/>
                </a:solidFill>
                <a:latin typeface="Open Sans Bold" pitchFamily="34" charset="0"/>
                <a:ea typeface="Open Sans Bold" pitchFamily="34" charset="-122"/>
                <a:cs typeface="Open Sans Bold" pitchFamily="34" charset="-120"/>
              </a:rPr>
              <a:t>MEASURABLE IMPACT</a:t>
            </a:r>
            <a:endParaRPr lang="en-US" sz="1750" dirty="0"/>
          </a:p>
        </p:txBody>
      </p:sp>
      <p:sp>
        <p:nvSpPr>
          <p:cNvPr id="3" name="Text 1"/>
          <p:cNvSpPr/>
          <p:nvPr/>
        </p:nvSpPr>
        <p:spPr>
          <a:xfrm>
            <a:off x="634603" y="1064419"/>
            <a:ext cx="12254746" cy="566499"/>
          </a:xfrm>
          <a:prstGeom prst="rect">
            <a:avLst/>
          </a:prstGeom>
          <a:noFill/>
          <a:ln/>
        </p:spPr>
        <p:txBody>
          <a:bodyPr wrap="none" lIns="0" tIns="0" rIns="0" bIns="0" rtlCol="0" anchor="t"/>
          <a:lstStyle/>
          <a:p>
            <a:pPr algn="l" indent="0" marL="0">
              <a:lnSpc>
                <a:spcPts val="4450"/>
              </a:lnSpc>
              <a:buNone/>
            </a:pPr>
            <a:r>
              <a:rPr lang="en-US" sz="3550" b="1" dirty="0">
                <a:solidFill>
                  <a:srgbClr val="1B1B27"/>
                </a:solidFill>
                <a:latin typeface="Open Sans Bold" pitchFamily="34" charset="0"/>
                <a:ea typeface="Open Sans Bold" pitchFamily="34" charset="-122"/>
                <a:cs typeface="Open Sans Bold" pitchFamily="34" charset="-120"/>
              </a:rPr>
              <a:t>Quantifying ROI: Time Savings &amp; Quality Improvement</a:t>
            </a:r>
            <a:endParaRPr lang="en-US" sz="3550" dirty="0"/>
          </a:p>
        </p:txBody>
      </p:sp>
      <p:sp>
        <p:nvSpPr>
          <p:cNvPr id="4" name="Text 2"/>
          <p:cNvSpPr/>
          <p:nvPr/>
        </p:nvSpPr>
        <p:spPr>
          <a:xfrm>
            <a:off x="634603" y="1902857"/>
            <a:ext cx="13361194" cy="290036"/>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Open Sans" pitchFamily="34" charset="0"/>
                <a:ea typeface="Open Sans" pitchFamily="34" charset="-122"/>
                <a:cs typeface="Open Sans" pitchFamily="34" charset="-120"/>
              </a:rPr>
              <a:t>AI as a strategic co-pilot delivers tangible returns through reduced analysis time and enhanced output quality.</a:t>
            </a:r>
            <a:endParaRPr lang="en-US" sz="1400" dirty="0"/>
          </a:p>
        </p:txBody>
      </p:sp>
      <p:sp>
        <p:nvSpPr>
          <p:cNvPr id="5" name="Text 3"/>
          <p:cNvSpPr/>
          <p:nvPr/>
        </p:nvSpPr>
        <p:spPr>
          <a:xfrm>
            <a:off x="634603" y="2578060"/>
            <a:ext cx="2266593" cy="283369"/>
          </a:xfrm>
          <a:prstGeom prst="rect">
            <a:avLst/>
          </a:prstGeom>
          <a:noFill/>
          <a:ln/>
        </p:spPr>
        <p:txBody>
          <a:bodyPr wrap="none" lIns="0" tIns="0" rIns="0" bIns="0" rtlCol="0" anchor="t"/>
          <a:lstStyle/>
          <a:p>
            <a:pPr algn="l" indent="0" marL="0">
              <a:lnSpc>
                <a:spcPts val="2200"/>
              </a:lnSpc>
              <a:buNone/>
            </a:pPr>
            <a:r>
              <a:rPr lang="en-US" sz="1750" b="1" dirty="0">
                <a:solidFill>
                  <a:srgbClr val="1B1B27"/>
                </a:solidFill>
                <a:latin typeface="Open Sans Bold" pitchFamily="34" charset="0"/>
                <a:ea typeface="Open Sans Bold" pitchFamily="34" charset="-122"/>
                <a:cs typeface="Open Sans Bold" pitchFamily="34" charset="-120"/>
              </a:rPr>
              <a:t>Time Saved</a:t>
            </a:r>
            <a:endParaRPr lang="en-US" sz="1750" dirty="0"/>
          </a:p>
        </p:txBody>
      </p:sp>
      <p:pic>
        <p:nvPicPr>
          <p:cNvPr id="6" name="Image 0" descr="preencoded.png">    </p:cNvPr>
          <p:cNvPicPr>
            <a:picLocks noChangeAspect="1"/>
          </p:cNvPicPr>
          <p:nvPr/>
        </p:nvPicPr>
        <p:blipFill>
          <a:blip r:embed="rId1"/>
          <a:stretch>
            <a:fillRect/>
          </a:stretch>
        </p:blipFill>
        <p:spPr>
          <a:xfrm>
            <a:off x="634603" y="3065383"/>
            <a:ext cx="6459379" cy="3617238"/>
          </a:xfrm>
          <a:prstGeom prst="rect">
            <a:avLst/>
          </a:prstGeom>
        </p:spPr>
      </p:pic>
      <p:sp>
        <p:nvSpPr>
          <p:cNvPr id="7" name="Text 4"/>
          <p:cNvSpPr/>
          <p:nvPr/>
        </p:nvSpPr>
        <p:spPr>
          <a:xfrm>
            <a:off x="634603" y="6886575"/>
            <a:ext cx="6459379" cy="580073"/>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Open Sans" pitchFamily="34" charset="0"/>
                <a:ea typeface="Open Sans" pitchFamily="34" charset="-122"/>
                <a:cs typeface="Open Sans" pitchFamily="34" charset="-120"/>
              </a:rPr>
              <a:t>AI can reduce the time spent on initial data gathering and synthesis by up to </a:t>
            </a:r>
            <a:pPr algn="l" indent="0" marL="0">
              <a:lnSpc>
                <a:spcPts val="2250"/>
              </a:lnSpc>
              <a:buNone/>
            </a:pPr>
            <a:r>
              <a:rPr lang="en-US" sz="1400" b="1" dirty="0">
                <a:solidFill>
                  <a:srgbClr val="404155"/>
                </a:solidFill>
                <a:latin typeface="Open Sans" pitchFamily="34" charset="0"/>
                <a:ea typeface="Open Sans" pitchFamily="34" charset="-122"/>
                <a:cs typeface="Open Sans" pitchFamily="34" charset="-120"/>
              </a:rPr>
              <a:t>80%</a:t>
            </a:r>
            <a:pPr algn="l" indent="0" marL="0">
              <a:lnSpc>
                <a:spcPts val="2250"/>
              </a:lnSpc>
              <a:buNone/>
            </a:pPr>
            <a:r>
              <a:rPr lang="en-US" sz="1400" dirty="0">
                <a:solidFill>
                  <a:srgbClr val="404155"/>
                </a:solidFill>
                <a:latin typeface="Open Sans" pitchFamily="34" charset="0"/>
                <a:ea typeface="Open Sans" pitchFamily="34" charset="-122"/>
                <a:cs typeface="Open Sans" pitchFamily="34" charset="-120"/>
              </a:rPr>
              <a:t>, freeing up your team for higher-value activities.</a:t>
            </a:r>
            <a:endParaRPr lang="en-US" sz="1400" dirty="0"/>
          </a:p>
        </p:txBody>
      </p:sp>
      <p:sp>
        <p:nvSpPr>
          <p:cNvPr id="8" name="Text 5"/>
          <p:cNvSpPr/>
          <p:nvPr/>
        </p:nvSpPr>
        <p:spPr>
          <a:xfrm>
            <a:off x="7544038" y="2578060"/>
            <a:ext cx="2440900" cy="283369"/>
          </a:xfrm>
          <a:prstGeom prst="rect">
            <a:avLst/>
          </a:prstGeom>
          <a:noFill/>
          <a:ln/>
        </p:spPr>
        <p:txBody>
          <a:bodyPr wrap="none" lIns="0" tIns="0" rIns="0" bIns="0" rtlCol="0" anchor="t"/>
          <a:lstStyle/>
          <a:p>
            <a:pPr algn="l" indent="0" marL="0">
              <a:lnSpc>
                <a:spcPts val="2200"/>
              </a:lnSpc>
              <a:buNone/>
            </a:pPr>
            <a:r>
              <a:rPr lang="en-US" sz="1750" b="1" dirty="0">
                <a:solidFill>
                  <a:srgbClr val="1B1B27"/>
                </a:solidFill>
                <a:latin typeface="Open Sans Bold" pitchFamily="34" charset="0"/>
                <a:ea typeface="Open Sans Bold" pitchFamily="34" charset="-122"/>
                <a:cs typeface="Open Sans Bold" pitchFamily="34" charset="-120"/>
              </a:rPr>
              <a:t>Quality Improvement</a:t>
            </a:r>
            <a:endParaRPr lang="en-US" sz="1750" dirty="0"/>
          </a:p>
        </p:txBody>
      </p:sp>
      <p:pic>
        <p:nvPicPr>
          <p:cNvPr id="9" name="Image 1" descr="preencoded.png">    </p:cNvPr>
          <p:cNvPicPr>
            <a:picLocks noChangeAspect="1"/>
          </p:cNvPicPr>
          <p:nvPr/>
        </p:nvPicPr>
        <p:blipFill>
          <a:blip r:embed="rId2"/>
          <a:stretch>
            <a:fillRect/>
          </a:stretch>
        </p:blipFill>
        <p:spPr>
          <a:xfrm>
            <a:off x="7544038" y="3065383"/>
            <a:ext cx="6459379" cy="3405426"/>
          </a:xfrm>
          <a:prstGeom prst="rect">
            <a:avLst/>
          </a:prstGeom>
        </p:spPr>
      </p:pic>
      <p:sp>
        <p:nvSpPr>
          <p:cNvPr id="10" name="Shape 6"/>
          <p:cNvSpPr/>
          <p:nvPr/>
        </p:nvSpPr>
        <p:spPr>
          <a:xfrm>
            <a:off x="7544038" y="6501289"/>
            <a:ext cx="181213" cy="181213"/>
          </a:xfrm>
          <a:prstGeom prst="roundRect">
            <a:avLst>
              <a:gd name="adj" fmla="val 10092"/>
            </a:avLst>
          </a:prstGeom>
          <a:solidFill>
            <a:srgbClr val="081444"/>
          </a:solidFill>
          <a:ln/>
        </p:spPr>
      </p:sp>
      <p:sp>
        <p:nvSpPr>
          <p:cNvPr id="11" name="Text 7"/>
          <p:cNvSpPr/>
          <p:nvPr/>
        </p:nvSpPr>
        <p:spPr>
          <a:xfrm>
            <a:off x="7786211" y="6501289"/>
            <a:ext cx="1711643" cy="181332"/>
          </a:xfrm>
          <a:prstGeom prst="rect">
            <a:avLst/>
          </a:prstGeom>
          <a:noFill/>
          <a:ln/>
        </p:spPr>
        <p:txBody>
          <a:bodyPr wrap="none" lIns="0" tIns="0" rIns="0" bIns="0" rtlCol="0" anchor="t"/>
          <a:lstStyle/>
          <a:p>
            <a:pPr algn="l" indent="0" marL="0">
              <a:lnSpc>
                <a:spcPts val="1400"/>
              </a:lnSpc>
              <a:buNone/>
            </a:pPr>
            <a:r>
              <a:rPr lang="en-US" sz="1400" dirty="0">
                <a:solidFill>
                  <a:srgbClr val="404155"/>
                </a:solidFill>
                <a:latin typeface="Open Sans" pitchFamily="34" charset="0"/>
                <a:ea typeface="Open Sans" pitchFamily="34" charset="-122"/>
                <a:cs typeface="Open Sans" pitchFamily="34" charset="-120"/>
              </a:rPr>
              <a:t>Comprehensiveness</a:t>
            </a:r>
            <a:endParaRPr lang="en-US" sz="1400" dirty="0"/>
          </a:p>
        </p:txBody>
      </p:sp>
      <p:sp>
        <p:nvSpPr>
          <p:cNvPr id="12" name="Shape 8"/>
          <p:cNvSpPr/>
          <p:nvPr/>
        </p:nvSpPr>
        <p:spPr>
          <a:xfrm>
            <a:off x="9747885" y="6501289"/>
            <a:ext cx="181213" cy="181213"/>
          </a:xfrm>
          <a:prstGeom prst="roundRect">
            <a:avLst>
              <a:gd name="adj" fmla="val 10092"/>
            </a:avLst>
          </a:prstGeom>
          <a:solidFill>
            <a:srgbClr val="1634B4"/>
          </a:solidFill>
          <a:ln/>
        </p:spPr>
      </p:sp>
      <p:sp>
        <p:nvSpPr>
          <p:cNvPr id="13" name="Text 9"/>
          <p:cNvSpPr/>
          <p:nvPr/>
        </p:nvSpPr>
        <p:spPr>
          <a:xfrm>
            <a:off x="9990058" y="6501289"/>
            <a:ext cx="751761" cy="181332"/>
          </a:xfrm>
          <a:prstGeom prst="rect">
            <a:avLst/>
          </a:prstGeom>
          <a:noFill/>
          <a:ln/>
        </p:spPr>
        <p:txBody>
          <a:bodyPr wrap="none" lIns="0" tIns="0" rIns="0" bIns="0" rtlCol="0" anchor="t"/>
          <a:lstStyle/>
          <a:p>
            <a:pPr algn="l" indent="0" marL="0">
              <a:lnSpc>
                <a:spcPts val="1400"/>
              </a:lnSpc>
              <a:buNone/>
            </a:pPr>
            <a:r>
              <a:rPr lang="en-US" sz="1400" dirty="0">
                <a:solidFill>
                  <a:srgbClr val="404155"/>
                </a:solidFill>
                <a:latin typeface="Open Sans" pitchFamily="34" charset="0"/>
                <a:ea typeface="Open Sans" pitchFamily="34" charset="-122"/>
                <a:cs typeface="Open Sans" pitchFamily="34" charset="-120"/>
              </a:rPr>
              <a:t>Accuracy</a:t>
            </a:r>
            <a:endParaRPr lang="en-US" sz="1400" dirty="0"/>
          </a:p>
        </p:txBody>
      </p:sp>
      <p:sp>
        <p:nvSpPr>
          <p:cNvPr id="14" name="Shape 10"/>
          <p:cNvSpPr/>
          <p:nvPr/>
        </p:nvSpPr>
        <p:spPr>
          <a:xfrm>
            <a:off x="11951851" y="6501289"/>
            <a:ext cx="181213" cy="181213"/>
          </a:xfrm>
          <a:prstGeom prst="roundRect">
            <a:avLst>
              <a:gd name="adj" fmla="val 10092"/>
            </a:avLst>
          </a:prstGeom>
          <a:solidFill>
            <a:srgbClr val="5D77EB"/>
          </a:solidFill>
          <a:ln/>
        </p:spPr>
      </p:sp>
      <p:sp>
        <p:nvSpPr>
          <p:cNvPr id="15" name="Text 11"/>
          <p:cNvSpPr/>
          <p:nvPr/>
        </p:nvSpPr>
        <p:spPr>
          <a:xfrm>
            <a:off x="12194024" y="6501289"/>
            <a:ext cx="1351955" cy="181332"/>
          </a:xfrm>
          <a:prstGeom prst="rect">
            <a:avLst/>
          </a:prstGeom>
          <a:noFill/>
          <a:ln/>
        </p:spPr>
        <p:txBody>
          <a:bodyPr wrap="none" lIns="0" tIns="0" rIns="0" bIns="0" rtlCol="0" anchor="t"/>
          <a:lstStyle/>
          <a:p>
            <a:pPr algn="l" indent="0" marL="0">
              <a:lnSpc>
                <a:spcPts val="1400"/>
              </a:lnSpc>
              <a:buNone/>
            </a:pPr>
            <a:r>
              <a:rPr lang="en-US" sz="1400" dirty="0">
                <a:solidFill>
                  <a:srgbClr val="404155"/>
                </a:solidFill>
                <a:latin typeface="Open Sans" pitchFamily="34" charset="0"/>
                <a:ea typeface="Open Sans" pitchFamily="34" charset="-122"/>
                <a:cs typeface="Open Sans" pitchFamily="34" charset="-120"/>
              </a:rPr>
              <a:t>Depth of Insight</a:t>
            </a:r>
            <a:endParaRPr lang="en-US" sz="1400" dirty="0"/>
          </a:p>
        </p:txBody>
      </p:sp>
      <p:sp>
        <p:nvSpPr>
          <p:cNvPr id="16" name="Text 12"/>
          <p:cNvSpPr/>
          <p:nvPr/>
        </p:nvSpPr>
        <p:spPr>
          <a:xfrm>
            <a:off x="7544038" y="6886575"/>
            <a:ext cx="6459379" cy="580073"/>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Open Sans" pitchFamily="34" charset="0"/>
                <a:ea typeface="Open Sans" pitchFamily="34" charset="-122"/>
                <a:cs typeface="Open Sans" pitchFamily="34" charset="-120"/>
              </a:rPr>
              <a:t>AI enhances the depth and breadth of analysis, leading to more robust and data-driven strategic decisions.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871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Open Sans Bold" pitchFamily="34" charset="0"/>
                <a:ea typeface="Open Sans Bold" pitchFamily="34" charset="-122"/>
                <a:cs typeface="Open Sans Bold" pitchFamily="34" charset="-120"/>
              </a:rPr>
              <a:t>KEY TAKEAWAYS</a:t>
            </a:r>
            <a:endParaRPr lang="en-US" sz="2200" dirty="0"/>
          </a:p>
        </p:txBody>
      </p:sp>
      <p:sp>
        <p:nvSpPr>
          <p:cNvPr id="3" name="Text 1"/>
          <p:cNvSpPr/>
          <p:nvPr/>
        </p:nvSpPr>
        <p:spPr>
          <a:xfrm>
            <a:off x="793790" y="1568291"/>
            <a:ext cx="11021497" cy="708779"/>
          </a:xfrm>
          <a:prstGeom prst="rect">
            <a:avLst/>
          </a:prstGeom>
          <a:noFill/>
          <a:ln/>
        </p:spPr>
        <p:txBody>
          <a:bodyPr wrap="none" lIns="0" tIns="0" rIns="0" bIns="0" rtlCol="0" anchor="t"/>
          <a:lstStyle/>
          <a:p>
            <a:pPr algn="l" indent="0" marL="0">
              <a:lnSpc>
                <a:spcPts val="5550"/>
              </a:lnSpc>
              <a:buNone/>
            </a:pPr>
            <a:r>
              <a:rPr lang="en-US" sz="4450" b="1" dirty="0">
                <a:solidFill>
                  <a:srgbClr val="1B1B27"/>
                </a:solidFill>
                <a:latin typeface="Open Sans Bold" pitchFamily="34" charset="0"/>
                <a:ea typeface="Open Sans Bold" pitchFamily="34" charset="-122"/>
                <a:cs typeface="Open Sans Bold" pitchFamily="34" charset="-120"/>
              </a:rPr>
              <a:t>Empowering Strategic Decision-Making</a:t>
            </a:r>
            <a:endParaRPr lang="en-US" sz="4450" dirty="0"/>
          </a:p>
        </p:txBody>
      </p:sp>
      <p:sp>
        <p:nvSpPr>
          <p:cNvPr id="4" name="Shape 2"/>
          <p:cNvSpPr/>
          <p:nvPr/>
        </p:nvSpPr>
        <p:spPr>
          <a:xfrm>
            <a:off x="793790" y="2957393"/>
            <a:ext cx="6407944" cy="2040493"/>
          </a:xfrm>
          <a:prstGeom prst="roundRect">
            <a:avLst>
              <a:gd name="adj" fmla="val 7170"/>
            </a:avLst>
          </a:prstGeom>
          <a:solidFill>
            <a:srgbClr val="F9F9FF">
              <a:alpha val="95000"/>
            </a:srgbClr>
          </a:solidFill>
          <a:ln/>
        </p:spPr>
      </p:sp>
      <p:sp>
        <p:nvSpPr>
          <p:cNvPr id="5" name="Shape 3"/>
          <p:cNvSpPr/>
          <p:nvPr/>
        </p:nvSpPr>
        <p:spPr>
          <a:xfrm>
            <a:off x="793790" y="2926913"/>
            <a:ext cx="6407944" cy="121920"/>
          </a:xfrm>
          <a:prstGeom prst="roundRect">
            <a:avLst>
              <a:gd name="adj" fmla="val 78139"/>
            </a:avLst>
          </a:prstGeom>
          <a:solidFill>
            <a:srgbClr val="4967E9"/>
          </a:solidFill>
          <a:ln/>
        </p:spPr>
      </p:sp>
      <p:sp>
        <p:nvSpPr>
          <p:cNvPr id="6" name="Shape 4"/>
          <p:cNvSpPr/>
          <p:nvPr/>
        </p:nvSpPr>
        <p:spPr>
          <a:xfrm>
            <a:off x="3657540" y="2617232"/>
            <a:ext cx="680442" cy="680442"/>
          </a:xfrm>
          <a:prstGeom prst="roundRect">
            <a:avLst>
              <a:gd name="adj" fmla="val 134383"/>
            </a:avLst>
          </a:prstGeom>
          <a:solidFill>
            <a:srgbClr val="4967E9"/>
          </a:solidFill>
          <a:ln/>
        </p:spPr>
      </p:sp>
      <p:pic>
        <p:nvPicPr>
          <p:cNvPr id="7" name="Image 0" descr="preencoded.png">    </p:cNvPr>
          <p:cNvPicPr>
            <a:picLocks noChangeAspect="1"/>
          </p:cNvPicPr>
          <p:nvPr/>
        </p:nvPicPr>
        <p:blipFill>
          <a:blip r:embed="rId1"/>
          <a:stretch>
            <a:fillRect/>
          </a:stretch>
        </p:blipFill>
        <p:spPr>
          <a:xfrm>
            <a:off x="3861614" y="2787372"/>
            <a:ext cx="272177" cy="340162"/>
          </a:xfrm>
          <a:prstGeom prst="rect">
            <a:avLst/>
          </a:prstGeom>
        </p:spPr>
      </p:pic>
      <p:sp>
        <p:nvSpPr>
          <p:cNvPr id="8" name="Text 5"/>
          <p:cNvSpPr/>
          <p:nvPr/>
        </p:nvSpPr>
        <p:spPr>
          <a:xfrm>
            <a:off x="1051084" y="3524369"/>
            <a:ext cx="2934057"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Cognitive Delegation</a:t>
            </a:r>
            <a:endParaRPr lang="en-US" sz="2200" dirty="0"/>
          </a:p>
        </p:txBody>
      </p:sp>
      <p:sp>
        <p:nvSpPr>
          <p:cNvPr id="9" name="Text 6"/>
          <p:cNvSpPr/>
          <p:nvPr/>
        </p:nvSpPr>
        <p:spPr>
          <a:xfrm>
            <a:off x="1051084" y="4014788"/>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AI handles heavy lifting in research and analysis.</a:t>
            </a:r>
            <a:endParaRPr lang="en-US" sz="1750" dirty="0"/>
          </a:p>
        </p:txBody>
      </p:sp>
      <p:sp>
        <p:nvSpPr>
          <p:cNvPr id="10" name="Shape 7"/>
          <p:cNvSpPr/>
          <p:nvPr/>
        </p:nvSpPr>
        <p:spPr>
          <a:xfrm>
            <a:off x="7428548" y="2957393"/>
            <a:ext cx="6408063" cy="2040493"/>
          </a:xfrm>
          <a:prstGeom prst="roundRect">
            <a:avLst>
              <a:gd name="adj" fmla="val 7170"/>
            </a:avLst>
          </a:prstGeom>
          <a:solidFill>
            <a:srgbClr val="F9F9FF">
              <a:alpha val="95000"/>
            </a:srgbClr>
          </a:solidFill>
          <a:ln/>
        </p:spPr>
      </p:sp>
      <p:sp>
        <p:nvSpPr>
          <p:cNvPr id="11" name="Shape 8"/>
          <p:cNvSpPr/>
          <p:nvPr/>
        </p:nvSpPr>
        <p:spPr>
          <a:xfrm>
            <a:off x="7428548" y="2926913"/>
            <a:ext cx="6408063" cy="121920"/>
          </a:xfrm>
          <a:prstGeom prst="roundRect">
            <a:avLst>
              <a:gd name="adj" fmla="val 78139"/>
            </a:avLst>
          </a:prstGeom>
          <a:solidFill>
            <a:srgbClr val="4967E9"/>
          </a:solidFill>
          <a:ln/>
        </p:spPr>
      </p:sp>
      <p:sp>
        <p:nvSpPr>
          <p:cNvPr id="12" name="Shape 9"/>
          <p:cNvSpPr/>
          <p:nvPr/>
        </p:nvSpPr>
        <p:spPr>
          <a:xfrm>
            <a:off x="10292298" y="2617232"/>
            <a:ext cx="680442" cy="680442"/>
          </a:xfrm>
          <a:prstGeom prst="roundRect">
            <a:avLst>
              <a:gd name="adj" fmla="val 134383"/>
            </a:avLst>
          </a:prstGeom>
          <a:solidFill>
            <a:srgbClr val="4967E9"/>
          </a:solidFill>
          <a:ln/>
        </p:spPr>
      </p:sp>
      <p:pic>
        <p:nvPicPr>
          <p:cNvPr id="13" name="Image 1" descr="preencoded.png">    </p:cNvPr>
          <p:cNvPicPr>
            <a:picLocks noChangeAspect="1"/>
          </p:cNvPicPr>
          <p:nvPr/>
        </p:nvPicPr>
        <p:blipFill>
          <a:blip r:embed="rId2"/>
          <a:stretch>
            <a:fillRect/>
          </a:stretch>
        </p:blipFill>
        <p:spPr>
          <a:xfrm>
            <a:off x="10496371" y="2787372"/>
            <a:ext cx="272177" cy="340162"/>
          </a:xfrm>
          <a:prstGeom prst="rect">
            <a:avLst/>
          </a:prstGeom>
        </p:spPr>
      </p:pic>
      <p:sp>
        <p:nvSpPr>
          <p:cNvPr id="14" name="Text 10"/>
          <p:cNvSpPr/>
          <p:nvPr/>
        </p:nvSpPr>
        <p:spPr>
          <a:xfrm>
            <a:off x="7685842" y="35243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Enhanced Insights</a:t>
            </a:r>
            <a:endParaRPr lang="en-US" sz="2200" dirty="0"/>
          </a:p>
        </p:txBody>
      </p:sp>
      <p:sp>
        <p:nvSpPr>
          <p:cNvPr id="15" name="Text 11"/>
          <p:cNvSpPr/>
          <p:nvPr/>
        </p:nvSpPr>
        <p:spPr>
          <a:xfrm>
            <a:off x="7685842" y="4014788"/>
            <a:ext cx="5893475"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Deeper, faster, and more comprehensive strategic intelligence.</a:t>
            </a:r>
            <a:endParaRPr lang="en-US" sz="1750" dirty="0"/>
          </a:p>
        </p:txBody>
      </p:sp>
      <p:sp>
        <p:nvSpPr>
          <p:cNvPr id="16" name="Shape 12"/>
          <p:cNvSpPr/>
          <p:nvPr/>
        </p:nvSpPr>
        <p:spPr>
          <a:xfrm>
            <a:off x="793790" y="5564862"/>
            <a:ext cx="6407944" cy="1677591"/>
          </a:xfrm>
          <a:prstGeom prst="roundRect">
            <a:avLst>
              <a:gd name="adj" fmla="val 8721"/>
            </a:avLst>
          </a:prstGeom>
          <a:solidFill>
            <a:srgbClr val="F9F9FF">
              <a:alpha val="95000"/>
            </a:srgbClr>
          </a:solidFill>
          <a:ln/>
        </p:spPr>
      </p:sp>
      <p:sp>
        <p:nvSpPr>
          <p:cNvPr id="17" name="Shape 13"/>
          <p:cNvSpPr/>
          <p:nvPr/>
        </p:nvSpPr>
        <p:spPr>
          <a:xfrm>
            <a:off x="793790" y="5534382"/>
            <a:ext cx="6407944" cy="121920"/>
          </a:xfrm>
          <a:prstGeom prst="roundRect">
            <a:avLst>
              <a:gd name="adj" fmla="val 78139"/>
            </a:avLst>
          </a:prstGeom>
          <a:solidFill>
            <a:srgbClr val="4967E9"/>
          </a:solidFill>
          <a:ln/>
        </p:spPr>
      </p:sp>
      <p:sp>
        <p:nvSpPr>
          <p:cNvPr id="18" name="Shape 14"/>
          <p:cNvSpPr/>
          <p:nvPr/>
        </p:nvSpPr>
        <p:spPr>
          <a:xfrm>
            <a:off x="3657540" y="5224701"/>
            <a:ext cx="680442" cy="680442"/>
          </a:xfrm>
          <a:prstGeom prst="roundRect">
            <a:avLst>
              <a:gd name="adj" fmla="val 134383"/>
            </a:avLst>
          </a:prstGeom>
          <a:solidFill>
            <a:srgbClr val="4967E9"/>
          </a:solidFill>
          <a:ln/>
        </p:spPr>
      </p:sp>
      <p:pic>
        <p:nvPicPr>
          <p:cNvPr id="19" name="Image 2" descr="preencoded.png">    </p:cNvPr>
          <p:cNvPicPr>
            <a:picLocks noChangeAspect="1"/>
          </p:cNvPicPr>
          <p:nvPr/>
        </p:nvPicPr>
        <p:blipFill>
          <a:blip r:embed="rId3"/>
          <a:stretch>
            <a:fillRect/>
          </a:stretch>
        </p:blipFill>
        <p:spPr>
          <a:xfrm>
            <a:off x="3861614" y="5394841"/>
            <a:ext cx="272177" cy="340162"/>
          </a:xfrm>
          <a:prstGeom prst="rect">
            <a:avLst/>
          </a:prstGeom>
        </p:spPr>
      </p:pic>
      <p:sp>
        <p:nvSpPr>
          <p:cNvPr id="20" name="Text 15"/>
          <p:cNvSpPr/>
          <p:nvPr/>
        </p:nvSpPr>
        <p:spPr>
          <a:xfrm>
            <a:off x="1051084" y="613183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Measurable ROI</a:t>
            </a:r>
            <a:endParaRPr lang="en-US" sz="2200" dirty="0"/>
          </a:p>
        </p:txBody>
      </p:sp>
      <p:sp>
        <p:nvSpPr>
          <p:cNvPr id="21" name="Text 16"/>
          <p:cNvSpPr/>
          <p:nvPr/>
        </p:nvSpPr>
        <p:spPr>
          <a:xfrm>
            <a:off x="1051084" y="6622256"/>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Significant time savings and improved analysis quality.</a:t>
            </a:r>
            <a:endParaRPr lang="en-US" sz="1750" dirty="0"/>
          </a:p>
        </p:txBody>
      </p:sp>
      <p:sp>
        <p:nvSpPr>
          <p:cNvPr id="22" name="Shape 17"/>
          <p:cNvSpPr/>
          <p:nvPr/>
        </p:nvSpPr>
        <p:spPr>
          <a:xfrm>
            <a:off x="7428548" y="5564862"/>
            <a:ext cx="6408063" cy="1677591"/>
          </a:xfrm>
          <a:prstGeom prst="roundRect">
            <a:avLst>
              <a:gd name="adj" fmla="val 8721"/>
            </a:avLst>
          </a:prstGeom>
          <a:solidFill>
            <a:srgbClr val="F9F9FF">
              <a:alpha val="95000"/>
            </a:srgbClr>
          </a:solidFill>
          <a:ln/>
        </p:spPr>
      </p:sp>
      <p:sp>
        <p:nvSpPr>
          <p:cNvPr id="23" name="Shape 18"/>
          <p:cNvSpPr/>
          <p:nvPr/>
        </p:nvSpPr>
        <p:spPr>
          <a:xfrm>
            <a:off x="7428548" y="5534382"/>
            <a:ext cx="6408063" cy="121920"/>
          </a:xfrm>
          <a:prstGeom prst="roundRect">
            <a:avLst>
              <a:gd name="adj" fmla="val 78139"/>
            </a:avLst>
          </a:prstGeom>
          <a:solidFill>
            <a:srgbClr val="4967E9"/>
          </a:solidFill>
          <a:ln/>
        </p:spPr>
      </p:sp>
      <p:sp>
        <p:nvSpPr>
          <p:cNvPr id="24" name="Shape 19"/>
          <p:cNvSpPr/>
          <p:nvPr/>
        </p:nvSpPr>
        <p:spPr>
          <a:xfrm>
            <a:off x="10292298" y="5224701"/>
            <a:ext cx="680442" cy="680442"/>
          </a:xfrm>
          <a:prstGeom prst="roundRect">
            <a:avLst>
              <a:gd name="adj" fmla="val 134383"/>
            </a:avLst>
          </a:prstGeom>
          <a:solidFill>
            <a:srgbClr val="4967E9"/>
          </a:solidFill>
          <a:ln/>
        </p:spPr>
      </p:sp>
      <p:pic>
        <p:nvPicPr>
          <p:cNvPr id="25" name="Image 3" descr="preencoded.png">    </p:cNvPr>
          <p:cNvPicPr>
            <a:picLocks noChangeAspect="1"/>
          </p:cNvPicPr>
          <p:nvPr/>
        </p:nvPicPr>
        <p:blipFill>
          <a:blip r:embed="rId4"/>
          <a:stretch>
            <a:fillRect/>
          </a:stretch>
        </p:blipFill>
        <p:spPr>
          <a:xfrm>
            <a:off x="10496371" y="5394841"/>
            <a:ext cx="272177" cy="340162"/>
          </a:xfrm>
          <a:prstGeom prst="rect">
            <a:avLst/>
          </a:prstGeom>
        </p:spPr>
      </p:pic>
      <p:sp>
        <p:nvSpPr>
          <p:cNvPr id="26" name="Text 20"/>
          <p:cNvSpPr/>
          <p:nvPr/>
        </p:nvSpPr>
        <p:spPr>
          <a:xfrm>
            <a:off x="7685842" y="613183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4155"/>
                </a:solidFill>
                <a:latin typeface="Open Sans Bold" pitchFamily="34" charset="0"/>
                <a:ea typeface="Open Sans Bold" pitchFamily="34" charset="-122"/>
                <a:cs typeface="Open Sans Bold" pitchFamily="34" charset="-120"/>
              </a:rPr>
              <a:t>Strategic Co-Pilot</a:t>
            </a:r>
            <a:endParaRPr lang="en-US" sz="2200" dirty="0"/>
          </a:p>
        </p:txBody>
      </p:sp>
      <p:sp>
        <p:nvSpPr>
          <p:cNvPr id="27" name="Text 21"/>
          <p:cNvSpPr/>
          <p:nvPr/>
        </p:nvSpPr>
        <p:spPr>
          <a:xfrm>
            <a:off x="7685842" y="6622256"/>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Open Sans" pitchFamily="34" charset="0"/>
                <a:ea typeface="Open Sans" pitchFamily="34" charset="-122"/>
                <a:cs typeface="Open Sans" pitchFamily="34" charset="-120"/>
              </a:rPr>
              <a:t>AI as an indispensable partner for senior leaders.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2025-08-01T10:47:16Z</dcterms:created>
  <dcterms:modified xsi:type="dcterms:W3CDTF">2025-08-01T10:47:16Z</dcterms:modified>
</cp:coreProperties>
</file>